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88" autoAdjust="0"/>
    <p:restoredTop sz="94660"/>
  </p:normalViewPr>
  <p:slideViewPr>
    <p:cSldViewPr snapToGrid="0">
      <p:cViewPr varScale="1">
        <p:scale>
          <a:sx n="90" d="100"/>
          <a:sy n="90" d="100"/>
        </p:scale>
        <p:origin x="8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05FB45-C4BF-6736-C594-CB8DE3C66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28AAA27-AE85-A8D9-C65D-A4775477F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4E8302-C60A-3A43-BA6E-37C2A2F66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53F117-993A-8DDB-7BC0-81EA78ECC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63C16A-26A1-A31E-11D5-E7AF32AAF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10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4BC23C-ECFB-2161-5E5F-194E7366F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027CEF-4947-EBA9-80C7-A7C4D4BF24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AA98F4-FBE5-7416-EAD3-48307922B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D558C8-000C-C8F4-435A-6A6A5660F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DA0B7A-F9EB-1F9E-87EC-95824930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874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9858D0F-234D-DC0E-7E10-13911105E0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81943E-9DD1-F84E-A962-5CE6D52B2D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39DD38-CB99-8C13-966E-53904DB38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173BA6-F9DD-9526-89DD-DDDC5EFE4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0E516E-E2E3-54BA-814B-C9E5F7C0C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524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FB1A2-F056-78B2-77E8-54365517D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44CB3B-7DC3-EF21-4871-42D95509A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2E9340-B7F9-34AA-6AE8-3A12D42F7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F4771A-8703-4106-22E9-095DE5E29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ED51BE-841B-9716-C9A1-6BA850817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1687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C64C8F-5241-5258-C108-064E78CBD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07A536-D737-3754-BFD8-3790E25BF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F282BC-5565-D4F2-DD09-76E6DF35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BEAFA9-AD35-E217-F2FF-0BC2B5010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263B09-057A-283D-35F8-9C0438063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443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245182-DE2E-962E-E1FC-55E17E06F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435837-F2CB-E6CE-52A7-9293856611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10CC21B-A077-8AB3-E14F-5874CA423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29759A-79AE-F7D1-85BB-3CAD01147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64879AE-2693-3350-6ADF-D04BAC119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1C190E-08BD-9C51-0534-8D36E90C2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68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CB7FD5-F654-7EEA-2CDD-B23451BF6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3FA9D4-1C34-137E-3310-52BAE304D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D169E05-6E6D-99A7-A89C-26447C4CF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CB8E45-2D15-AC42-DAAC-6F939D28EA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136837-CBBF-745E-9F76-62513D6687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1172FC3-A8BC-DC1D-E92F-8655B4541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7D7104C-E9B7-19FF-4FCA-2953F162B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CD4EF5-2A4E-8703-4387-4C00C6A8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768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B69EE9-A01A-7D29-FF30-6B0ADC304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534CF5E-4985-058A-5A7C-0FBF3F465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806AD6F-B74A-A56B-C608-DDB12D96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9284B9-F163-CBA6-5E6B-58B559755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953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693E681-24F0-CC99-8797-54D9AC07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F18562F-F747-400E-6075-290354E7D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B442FDC-CD10-1140-91E0-2CDA4BACC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7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8BFDA3-735F-1363-0D83-87E9A4603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3DE2BC-DA4D-CDD7-B515-FF07F765A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562639B-5062-CF91-224C-3A4530F846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65572E8-ADBF-35A5-00F1-4D9BF2410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0BF359-3C2B-5569-60B5-B76538820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61595F-1413-870F-EF83-9A716A552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067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221379-866C-0285-B5AC-C0A6C2AF6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77F2073-4B53-A683-D351-B6C243392A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E7ACC4-19BD-E1AA-3368-047A7DB0A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117BE73-BF93-D6FB-FBED-3FD7AC663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67FC25-760A-AEFE-F8A2-6A9B75A5A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85F07D-1E72-0E65-B4AC-6A96198F1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5881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AEF5BE8-8487-9607-E726-5D8328B5A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BEE154-935D-3BD4-663C-7E0DC6D68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1C8BF9-A475-02FB-24EA-D837E36E95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1D4AB-71C0-4396-9C69-E388202A904A}" type="datetimeFigureOut">
              <a:rPr lang="zh-CN" altLang="en-US" smtClean="0"/>
              <a:t>2024-03-30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C9A40B-6EC0-5A00-D49B-10FCC300CD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9DFB45-C52C-8075-15A0-5DC4327C82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EE4C9-7576-4F31-A564-19DC2F03B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413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062E24-E774-E2D9-51A9-3864F1A43E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b="1" dirty="0"/>
              <a:t>基于</a:t>
            </a:r>
            <a:r>
              <a:rPr lang="en-US" altLang="zh-CN" b="1" dirty="0"/>
              <a:t>stm32f103zet6</a:t>
            </a:r>
            <a:r>
              <a:rPr lang="zh-CN" altLang="en-US" b="1" dirty="0"/>
              <a:t>的正弦波实现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2FED406-B090-EF88-93A1-F95E1A9CFF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6791" y="3607981"/>
            <a:ext cx="9321209" cy="893135"/>
          </a:xfrm>
        </p:spPr>
        <p:txBody>
          <a:bodyPr/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项目实现的主体思路</a:t>
            </a:r>
            <a:endParaRPr lang="en-US" altLang="zh-CN" b="1" dirty="0"/>
          </a:p>
          <a:p>
            <a:r>
              <a:rPr lang="en-US" altLang="zh-CN" b="1" dirty="0"/>
              <a:t>2.</a:t>
            </a:r>
            <a:r>
              <a:rPr lang="zh-CN" altLang="en-US" b="1" dirty="0"/>
              <a:t>此次项目的总结以及不足</a:t>
            </a:r>
            <a:endParaRPr lang="en-US" altLang="zh-CN" b="1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254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09348D47-025A-E59A-5D65-1E7267F3DDD1}"/>
              </a:ext>
            </a:extLst>
          </p:cNvPr>
          <p:cNvSpPr txBox="1"/>
          <p:nvPr/>
        </p:nvSpPr>
        <p:spPr>
          <a:xfrm>
            <a:off x="779721" y="404037"/>
            <a:ext cx="9994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2.</a:t>
            </a:r>
            <a:r>
              <a:rPr lang="zh-CN" altLang="en-US" sz="2800" b="1" dirty="0"/>
              <a:t>此次项目的不足 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9631F76-B300-A8F8-0560-0208456AE397}"/>
              </a:ext>
            </a:extLst>
          </p:cNvPr>
          <p:cNvSpPr txBox="1"/>
          <p:nvPr/>
        </p:nvSpPr>
        <p:spPr>
          <a:xfrm>
            <a:off x="779721" y="1609061"/>
            <a:ext cx="110365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输出的正弦波的频率通过</a:t>
            </a:r>
            <a:r>
              <a:rPr lang="en-US" altLang="zh-CN" dirty="0" err="1"/>
              <a:t>nums</a:t>
            </a:r>
            <a:r>
              <a:rPr lang="zh-CN" altLang="en-US" dirty="0"/>
              <a:t>与</a:t>
            </a:r>
            <a:r>
              <a:rPr lang="en-US" altLang="zh-CN" dirty="0"/>
              <a:t>T</a:t>
            </a:r>
            <a:r>
              <a:rPr lang="zh-CN" altLang="en-US" dirty="0"/>
              <a:t>更进行裁定而</a:t>
            </a:r>
            <a:r>
              <a:rPr lang="en-US" altLang="zh-CN" dirty="0" err="1"/>
              <a:t>nums</a:t>
            </a:r>
            <a:r>
              <a:rPr lang="zh-CN" altLang="en-US" dirty="0"/>
              <a:t>的范围为</a:t>
            </a:r>
            <a:r>
              <a:rPr lang="en-US" altLang="zh-CN" dirty="0"/>
              <a:t>25</a:t>
            </a:r>
            <a:r>
              <a:rPr lang="zh-CN" altLang="en-US" dirty="0"/>
              <a:t>到</a:t>
            </a:r>
            <a:r>
              <a:rPr lang="en-US" altLang="zh-CN" dirty="0"/>
              <a:t>100</a:t>
            </a:r>
            <a:r>
              <a:rPr lang="zh-CN" altLang="en-US" dirty="0"/>
              <a:t>，</a:t>
            </a:r>
            <a:r>
              <a:rPr lang="en-US" altLang="zh-CN" dirty="0"/>
              <a:t>T</a:t>
            </a:r>
            <a:r>
              <a:rPr lang="zh-CN" altLang="en-US" dirty="0"/>
              <a:t>更是</a:t>
            </a:r>
            <a:r>
              <a:rPr lang="en-US" altLang="zh-CN" dirty="0"/>
              <a:t>4us</a:t>
            </a:r>
            <a:r>
              <a:rPr lang="zh-CN" altLang="en-US" dirty="0"/>
              <a:t>，但是输出的正弦波的频率</a:t>
            </a:r>
            <a:r>
              <a:rPr lang="en-US" altLang="zh-CN" dirty="0"/>
              <a:t>f=1/(</a:t>
            </a:r>
            <a:r>
              <a:rPr lang="en-US" altLang="zh-CN" dirty="0" err="1"/>
              <a:t>nums</a:t>
            </a:r>
            <a:r>
              <a:rPr lang="en-US" altLang="zh-CN" dirty="0"/>
              <a:t>*T)</a:t>
            </a:r>
            <a:r>
              <a:rPr lang="zh-CN" altLang="en-US" dirty="0"/>
              <a:t>更</a:t>
            </a:r>
            <a:r>
              <a:rPr lang="en-US" altLang="zh-CN" dirty="0"/>
              <a:t>=72mhz/(</a:t>
            </a:r>
            <a:r>
              <a:rPr lang="en-US" altLang="zh-CN" dirty="0" err="1"/>
              <a:t>nums</a:t>
            </a:r>
            <a:r>
              <a:rPr lang="en-US" altLang="zh-CN" dirty="0"/>
              <a:t>(arr+1)(psc+1))</a:t>
            </a:r>
            <a:r>
              <a:rPr lang="zh-CN" altLang="en-US" dirty="0"/>
              <a:t>。</a:t>
            </a:r>
            <a:r>
              <a:rPr lang="en-US" altLang="zh-CN" dirty="0" err="1"/>
              <a:t>numsT</a:t>
            </a:r>
            <a:r>
              <a:rPr lang="zh-CN" altLang="en-US" dirty="0"/>
              <a:t>更 </a:t>
            </a:r>
            <a:r>
              <a:rPr lang="en-US" altLang="zh-CN" dirty="0"/>
              <a:t>= T</a:t>
            </a:r>
            <a:r>
              <a:rPr lang="zh-CN" altLang="en-US" dirty="0"/>
              <a:t>正。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 (arr+1)(psc+1)/72mhz</a:t>
            </a:r>
            <a:r>
              <a:rPr lang="zh-CN" altLang="en-US" dirty="0"/>
              <a:t>此时化简得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 arr+1 us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b="1" dirty="0"/>
              <a:t>当时也是懒得想了用了下面的这种方法</a:t>
            </a:r>
            <a:endParaRPr lang="en-US" altLang="zh-CN" b="1" dirty="0"/>
          </a:p>
          <a:p>
            <a:r>
              <a:rPr lang="en-US" altLang="zh-CN" dirty="0"/>
              <a:t>f = (10^6)/(</a:t>
            </a:r>
            <a:r>
              <a:rPr lang="en-US" altLang="zh-CN" dirty="0" err="1"/>
              <a:t>nums</a:t>
            </a:r>
            <a:r>
              <a:rPr lang="en-US" altLang="zh-CN" dirty="0"/>
              <a:t>(arr+1));</a:t>
            </a:r>
            <a:r>
              <a:rPr lang="zh-CN" altLang="en-US" dirty="0"/>
              <a:t>要保证</a:t>
            </a:r>
            <a:r>
              <a:rPr lang="en-US" altLang="zh-CN" dirty="0" err="1"/>
              <a:t>nums</a:t>
            </a:r>
            <a:r>
              <a:rPr lang="en-US" altLang="zh-CN" dirty="0"/>
              <a:t>&lt;=100(</a:t>
            </a:r>
            <a:r>
              <a:rPr lang="zh-CN" altLang="en-US" dirty="0"/>
              <a:t>方便计算</a:t>
            </a:r>
            <a:r>
              <a:rPr lang="en-US" altLang="zh-CN" dirty="0"/>
              <a:t>)</a:t>
            </a:r>
            <a:r>
              <a:rPr lang="zh-CN" altLang="en-US" dirty="0"/>
              <a:t>，当</a:t>
            </a:r>
            <a:r>
              <a:rPr lang="en-US" altLang="zh-CN" dirty="0" err="1"/>
              <a:t>nums</a:t>
            </a:r>
            <a:r>
              <a:rPr lang="en-US" altLang="zh-CN" dirty="0"/>
              <a:t>=100</a:t>
            </a:r>
            <a:r>
              <a:rPr lang="zh-CN" altLang="en-US" dirty="0"/>
              <a:t>时</a:t>
            </a:r>
            <a:r>
              <a:rPr lang="en-US" altLang="zh-CN" dirty="0"/>
              <a:t> </a:t>
            </a:r>
            <a:r>
              <a:rPr lang="zh-CN" altLang="en-US" dirty="0"/>
              <a:t>此时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 arr+1&gt;4us</a:t>
            </a:r>
            <a:r>
              <a:rPr lang="zh-CN" altLang="en-US" dirty="0"/>
              <a:t>；</a:t>
            </a:r>
            <a:endParaRPr lang="en-US" altLang="zh-CN" dirty="0"/>
          </a:p>
          <a:p>
            <a:r>
              <a:rPr lang="zh-CN" altLang="en-US" dirty="0"/>
              <a:t>当</a:t>
            </a:r>
            <a:r>
              <a:rPr lang="en-US" altLang="zh-CN" dirty="0"/>
              <a:t>f</a:t>
            </a:r>
            <a:r>
              <a:rPr lang="zh-CN" altLang="en-US" dirty="0"/>
              <a:t>取大于</a:t>
            </a:r>
            <a:r>
              <a:rPr lang="en-US" altLang="zh-CN" dirty="0"/>
              <a:t>10</a:t>
            </a:r>
            <a:r>
              <a:rPr lang="zh-CN" altLang="en-US" dirty="0"/>
              <a:t>小于</a:t>
            </a:r>
            <a:r>
              <a:rPr lang="en-US" altLang="zh-CN" dirty="0"/>
              <a:t>1000000</a:t>
            </a:r>
            <a:r>
              <a:rPr lang="zh-CN" altLang="en-US" dirty="0"/>
              <a:t>的质数时算出来的计算机算出来的</a:t>
            </a:r>
            <a:r>
              <a:rPr lang="en-US" altLang="zh-CN" dirty="0" err="1"/>
              <a:t>nums</a:t>
            </a:r>
            <a:r>
              <a:rPr lang="zh-CN" altLang="en-US" dirty="0"/>
              <a:t>和</a:t>
            </a:r>
            <a:r>
              <a:rPr lang="en-US" altLang="zh-CN" dirty="0" err="1"/>
              <a:t>arr</a:t>
            </a:r>
            <a:r>
              <a:rPr lang="zh-CN" altLang="en-US" dirty="0"/>
              <a:t>是浮点数导致输出的频率不准确，频率越大时，此时期望频率与实际频率误差越明显。由于当频率大于等于</a:t>
            </a:r>
            <a:r>
              <a:rPr lang="en-US" altLang="zh-CN" dirty="0"/>
              <a:t>2500</a:t>
            </a:r>
            <a:r>
              <a:rPr lang="zh-CN" altLang="en-US" dirty="0"/>
              <a:t>，要保证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=arr+1&gt;=4us,</a:t>
            </a:r>
            <a:r>
              <a:rPr lang="zh-CN" altLang="en-US" dirty="0"/>
              <a:t>所以直接定死</a:t>
            </a:r>
            <a:r>
              <a:rPr lang="en-US" altLang="zh-CN" dirty="0"/>
              <a:t>arr+1 = 4us</a:t>
            </a:r>
            <a:r>
              <a:rPr lang="zh-CN" altLang="en-US" dirty="0"/>
              <a:t>来计算相应</a:t>
            </a:r>
            <a:r>
              <a:rPr lang="en-US" altLang="zh-CN" dirty="0" err="1"/>
              <a:t>nums</a:t>
            </a:r>
            <a:r>
              <a:rPr lang="zh-CN" altLang="en-US" dirty="0"/>
              <a:t>的值。</a:t>
            </a:r>
            <a:endParaRPr lang="en-US" altLang="zh-CN" dirty="0"/>
          </a:p>
          <a:p>
            <a:r>
              <a:rPr lang="zh-CN" altLang="en-US" dirty="0"/>
              <a:t>显然这种方法的误差很大，希望哪位哥们能帮忙解决一下。代码链接我放在下面</a:t>
            </a:r>
            <a:endParaRPr lang="en-US" altLang="zh-CN" dirty="0"/>
          </a:p>
          <a:p>
            <a:r>
              <a:rPr lang="en-US" altLang="zh-CN" dirty="0"/>
              <a:t>https://github.com/You-can-dodge-this-one/sine_wave.git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26F3119-804F-A72A-5B87-1B236E4B1DFE}"/>
              </a:ext>
            </a:extLst>
          </p:cNvPr>
          <p:cNvSpPr txBox="1"/>
          <p:nvPr/>
        </p:nvSpPr>
        <p:spPr>
          <a:xfrm>
            <a:off x="779721" y="1041991"/>
            <a:ext cx="4997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定时器预分频器配置为</a:t>
            </a:r>
            <a:r>
              <a:rPr lang="en-US" altLang="zh-CN" b="1" dirty="0" err="1"/>
              <a:t>psc</a:t>
            </a:r>
            <a:r>
              <a:rPr lang="en-US" altLang="zh-CN" b="1" dirty="0"/>
              <a:t>=71</a:t>
            </a:r>
            <a:r>
              <a:rPr lang="zh-CN" altLang="en-US" b="1" dirty="0"/>
              <a:t>，为</a:t>
            </a:r>
            <a:r>
              <a:rPr lang="en-US" altLang="zh-CN" b="1" dirty="0"/>
              <a:t>72</a:t>
            </a:r>
            <a:r>
              <a:rPr lang="zh-CN" altLang="en-US" b="1" dirty="0"/>
              <a:t>分频</a:t>
            </a:r>
          </a:p>
        </p:txBody>
      </p:sp>
    </p:spTree>
    <p:extLst>
      <p:ext uri="{BB962C8B-B14F-4D97-AF65-F5344CB8AC3E}">
        <p14:creationId xmlns:p14="http://schemas.microsoft.com/office/powerpoint/2010/main" val="1826107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7E4F62-6CD0-02C3-C65C-4FAFC6D54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74013"/>
            <a:ext cx="10515600" cy="1325563"/>
          </a:xfrm>
        </p:spPr>
        <p:txBody>
          <a:bodyPr/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项目实现的主题思路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0527224D-FC5D-F22D-66A6-0EBC99872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528" y="1236477"/>
            <a:ext cx="10789444" cy="486251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1800" b="1" dirty="0"/>
              <a:t>1.</a:t>
            </a:r>
            <a:r>
              <a:rPr lang="zh-CN" altLang="en-US" sz="1800" b="1" dirty="0"/>
              <a:t>正弦波生成函数生成相应的数据量</a:t>
            </a:r>
            <a:endParaRPr lang="en-US" altLang="zh-CN" sz="1800" b="1" dirty="0"/>
          </a:p>
          <a:p>
            <a:endParaRPr lang="en-US" altLang="zh-CN" sz="18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pPr marL="0" indent="0" algn="ctr">
              <a:buNone/>
            </a:pPr>
            <a:r>
              <a:rPr lang="en-US" altLang="zh-CN" sz="1800" b="1" dirty="0"/>
              <a:t>2.</a:t>
            </a:r>
            <a:r>
              <a:rPr lang="zh-CN" altLang="en-US" sz="1800" b="1" dirty="0"/>
              <a:t>数据量被</a:t>
            </a:r>
            <a:r>
              <a:rPr lang="en-US" altLang="zh-CN" sz="1800" b="1" dirty="0"/>
              <a:t>DMA</a:t>
            </a:r>
            <a:r>
              <a:rPr lang="zh-CN" altLang="en-US" sz="1800" b="1" dirty="0"/>
              <a:t>搬运到</a:t>
            </a:r>
            <a:r>
              <a:rPr lang="en-US" altLang="zh-CN" sz="1800" b="1" dirty="0"/>
              <a:t>DAC</a:t>
            </a:r>
            <a:r>
              <a:rPr lang="zh-CN" altLang="en-US" sz="1800" b="1" dirty="0"/>
              <a:t>上输出</a:t>
            </a:r>
            <a:endParaRPr lang="en-US" altLang="zh-CN" sz="1800" b="1" dirty="0"/>
          </a:p>
          <a:p>
            <a:pPr marL="0" indent="0" algn="ctr">
              <a:buNone/>
            </a:pPr>
            <a:endParaRPr lang="en-US" altLang="zh-CN" sz="1600" dirty="0"/>
          </a:p>
          <a:p>
            <a:pPr marL="0" indent="0" algn="ctr">
              <a:buNone/>
            </a:pPr>
            <a:endParaRPr lang="en-US" altLang="zh-CN" sz="1600" dirty="0"/>
          </a:p>
          <a:p>
            <a:pPr marL="0" indent="0" algn="ctr">
              <a:buNone/>
            </a:pPr>
            <a:endParaRPr lang="en-US" altLang="zh-CN" sz="1600" dirty="0"/>
          </a:p>
          <a:p>
            <a:pPr marL="0" indent="0" algn="ctr">
              <a:buNone/>
            </a:pPr>
            <a:r>
              <a:rPr lang="en-US" altLang="zh-CN" sz="1600" b="1" dirty="0"/>
              <a:t>3.</a:t>
            </a:r>
            <a:r>
              <a:rPr lang="zh-CN" altLang="en-US" sz="1800" b="1" dirty="0"/>
              <a:t>定时器控制</a:t>
            </a:r>
            <a:r>
              <a:rPr lang="en-US" altLang="zh-CN" sz="1800" b="1" dirty="0"/>
              <a:t>DAC</a:t>
            </a:r>
            <a:r>
              <a:rPr lang="zh-CN" altLang="en-US" sz="1800" b="1" dirty="0"/>
              <a:t>输出的频率</a:t>
            </a:r>
            <a:endParaRPr lang="en-US" altLang="zh-CN" sz="1800" b="1" dirty="0"/>
          </a:p>
          <a:p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 algn="ctr">
              <a:buNone/>
            </a:pPr>
            <a:r>
              <a:rPr lang="en-US" altLang="zh-CN" sz="1800" b="1" dirty="0"/>
              <a:t>4.</a:t>
            </a:r>
            <a:r>
              <a:rPr lang="zh-CN" altLang="en-US" sz="1800" b="1" dirty="0"/>
              <a:t>输出完整可调频的正弦波</a:t>
            </a:r>
            <a:endParaRPr lang="en-US" altLang="zh-CN" sz="1800" b="1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BB353F00-1C63-3D51-00D4-41712BD05A77}"/>
              </a:ext>
            </a:extLst>
          </p:cNvPr>
          <p:cNvCxnSpPr/>
          <p:nvPr/>
        </p:nvCxnSpPr>
        <p:spPr>
          <a:xfrm>
            <a:off x="5653088" y="1499576"/>
            <a:ext cx="0" cy="12152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14786BF1-66A2-2A8A-3EF8-7CA42C705315}"/>
              </a:ext>
            </a:extLst>
          </p:cNvPr>
          <p:cNvCxnSpPr/>
          <p:nvPr/>
        </p:nvCxnSpPr>
        <p:spPr>
          <a:xfrm>
            <a:off x="5653088" y="2948763"/>
            <a:ext cx="0" cy="1056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9418B90F-1288-D78F-2E59-FE6156C28F9B}"/>
              </a:ext>
            </a:extLst>
          </p:cNvPr>
          <p:cNvCxnSpPr/>
          <p:nvPr/>
        </p:nvCxnSpPr>
        <p:spPr>
          <a:xfrm>
            <a:off x="5663832" y="4373526"/>
            <a:ext cx="0" cy="1169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0100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F654CD-E6C3-3D3E-490A-B996DDD20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altLang="zh-CN" sz="4400" b="1" dirty="0"/>
              <a:t>1.</a:t>
            </a:r>
            <a:r>
              <a:rPr lang="zh-CN" altLang="en-US" sz="4400" b="1" dirty="0"/>
              <a:t>正弦波生成函数生成相应的数据量</a:t>
            </a:r>
            <a:endParaRPr lang="en-US" altLang="zh-CN" sz="44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4EDDE1-E9DA-4C8C-1828-EEF08EFF3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20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1.</a:t>
            </a:r>
            <a:r>
              <a:rPr lang="zh-CN" altLang="en-US" sz="2000" dirty="0"/>
              <a:t>说白了正弦波就是一堆连续的数字量。那如何产生这个数据量呢？</a:t>
            </a:r>
            <a:endParaRPr lang="en-US" altLang="zh-CN" sz="2000" dirty="0"/>
          </a:p>
          <a:p>
            <a:r>
              <a:rPr lang="en-US" altLang="zh-CN" sz="2000" dirty="0"/>
              <a:t>2.</a:t>
            </a:r>
            <a:r>
              <a:rPr lang="zh-CN" altLang="en-US" sz="2000" dirty="0"/>
              <a:t>通过</a:t>
            </a:r>
            <a:r>
              <a:rPr lang="en-US" altLang="zh-CN" sz="2000" dirty="0"/>
              <a:t>c</a:t>
            </a:r>
            <a:r>
              <a:rPr lang="zh-CN" altLang="en-US" sz="2000" dirty="0"/>
              <a:t>语言官方的</a:t>
            </a:r>
            <a:r>
              <a:rPr lang="en-US" altLang="zh-CN" sz="2000" dirty="0"/>
              <a:t>math</a:t>
            </a:r>
            <a:r>
              <a:rPr lang="zh-CN" altLang="en-US" sz="2000" dirty="0"/>
              <a:t>库中的</a:t>
            </a:r>
            <a:r>
              <a:rPr lang="en-US" altLang="zh-CN" sz="2000" dirty="0"/>
              <a:t>sin</a:t>
            </a:r>
            <a:r>
              <a:rPr lang="zh-CN" altLang="en-US" sz="2000" dirty="0"/>
              <a:t>函数进行数据量的产生。</a:t>
            </a:r>
            <a:endParaRPr lang="en-US" altLang="zh-CN" sz="2000" dirty="0"/>
          </a:p>
          <a:p>
            <a:pPr lvl="1"/>
            <a:r>
              <a:rPr lang="zh-CN" altLang="en-US" sz="1600" dirty="0"/>
              <a:t>下面是产生正弦函数的公式用来产生数据量。</a:t>
            </a:r>
            <a:endParaRPr lang="en-US" altLang="zh-CN" sz="1600" dirty="0"/>
          </a:p>
          <a:p>
            <a:pPr lvl="1"/>
            <a:r>
              <a:rPr lang="en-US" altLang="zh-CN" sz="1600" dirty="0"/>
              <a:t> y</a:t>
            </a:r>
            <a:r>
              <a:rPr lang="zh-CN" altLang="en-US" sz="1600" dirty="0"/>
              <a:t> </a:t>
            </a:r>
            <a:r>
              <a:rPr lang="en-US" altLang="zh-CN" sz="1600" dirty="0"/>
              <a:t>=</a:t>
            </a:r>
            <a:r>
              <a:rPr lang="zh-CN" altLang="en-US" sz="1600" dirty="0"/>
              <a:t> </a:t>
            </a:r>
            <a:r>
              <a:rPr lang="en-US" altLang="zh-CN" sz="1600" dirty="0"/>
              <a:t>Asin(</a:t>
            </a:r>
            <a:r>
              <a:rPr lang="en-US" altLang="zh-CN" sz="1600" dirty="0" err="1"/>
              <a:t>wx+φ</a:t>
            </a:r>
            <a:r>
              <a:rPr lang="en-US" altLang="zh-CN" sz="1600" dirty="0"/>
              <a:t>) +b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pPr lvl="1"/>
            <a:r>
              <a:rPr lang="zh-CN" altLang="en-US" sz="1600" dirty="0"/>
              <a:t>我们要产生一个</a:t>
            </a:r>
            <a:r>
              <a:rPr lang="en-US" altLang="zh-CN" sz="1600" dirty="0"/>
              <a:t>0~3.3v,</a:t>
            </a:r>
            <a:r>
              <a:rPr lang="zh-CN" altLang="en-US" sz="1600" dirty="0"/>
              <a:t>频率在</a:t>
            </a:r>
            <a:r>
              <a:rPr lang="en-US" altLang="zh-CN" sz="1600" dirty="0"/>
              <a:t>10hz~10khz</a:t>
            </a:r>
            <a:r>
              <a:rPr lang="zh-CN" altLang="en-US" sz="1600" dirty="0"/>
              <a:t>的正弦波。我们就要计算相关的数据量。</a:t>
            </a:r>
            <a:endParaRPr lang="en-US" altLang="zh-CN" sz="1600" dirty="0"/>
          </a:p>
          <a:p>
            <a:pPr lvl="1"/>
            <a:r>
              <a:rPr lang="zh-CN" altLang="en-US" sz="1600" dirty="0"/>
              <a:t>由于我使用是</a:t>
            </a:r>
            <a:r>
              <a:rPr lang="en-US" altLang="zh-CN" sz="1600" dirty="0"/>
              <a:t>DAC</a:t>
            </a:r>
            <a:r>
              <a:rPr lang="zh-CN" altLang="en-US" sz="1600" dirty="0"/>
              <a:t>输出模式是</a:t>
            </a:r>
            <a:r>
              <a:rPr lang="en-US" altLang="zh-CN" sz="1600" dirty="0"/>
              <a:t>12</a:t>
            </a:r>
            <a:r>
              <a:rPr lang="zh-CN" altLang="en-US" sz="1600" dirty="0"/>
              <a:t>位右对齐模式，所以</a:t>
            </a:r>
            <a:r>
              <a:rPr lang="en-US" altLang="zh-CN" sz="1600" dirty="0"/>
              <a:t>DAC</a:t>
            </a:r>
            <a:r>
              <a:rPr lang="zh-CN" altLang="en-US" sz="1600" dirty="0"/>
              <a:t>的精度为</a:t>
            </a:r>
            <a:r>
              <a:rPr lang="en-US" altLang="zh-CN" sz="1600" dirty="0"/>
              <a:t>12</a:t>
            </a:r>
            <a:r>
              <a:rPr lang="zh-CN" altLang="en-US" sz="1600" dirty="0"/>
              <a:t>位二进制，</a:t>
            </a:r>
            <a:r>
              <a:rPr lang="en-US" altLang="zh-CN" sz="1600" dirty="0"/>
              <a:t>2^12</a:t>
            </a:r>
            <a:r>
              <a:rPr lang="zh-CN" altLang="en-US" sz="1600" dirty="0"/>
              <a:t>次方</a:t>
            </a:r>
            <a:r>
              <a:rPr lang="en-US" altLang="zh-CN" sz="1600" dirty="0"/>
              <a:t>-1=4096-1</a:t>
            </a:r>
            <a:r>
              <a:rPr lang="zh-CN" altLang="en-US" sz="1600" dirty="0"/>
              <a:t>；也就是每一个最小二进制单元代表一个最小电压精度，</a:t>
            </a:r>
            <a:r>
              <a:rPr lang="en-US" altLang="zh-CN" sz="1600" dirty="0"/>
              <a:t>3.3/4096 = </a:t>
            </a:r>
            <a:r>
              <a:rPr lang="zh-CN" altLang="en-US" sz="1600" dirty="0"/>
              <a:t>最小电压精度。</a:t>
            </a:r>
            <a:endParaRPr lang="en-US" altLang="zh-CN" sz="1600" dirty="0"/>
          </a:p>
          <a:p>
            <a:pPr lvl="1"/>
            <a:r>
              <a:rPr lang="zh-CN" altLang="en-US" sz="1600" dirty="0"/>
              <a:t>由于要偏移到</a:t>
            </a:r>
            <a:r>
              <a:rPr lang="en-US" altLang="zh-CN" sz="1600" dirty="0"/>
              <a:t>0~3.3v</a:t>
            </a:r>
            <a:r>
              <a:rPr lang="zh-CN" altLang="en-US" sz="1600" dirty="0"/>
              <a:t>这个区间所以原函数可写为 </a:t>
            </a:r>
            <a:r>
              <a:rPr lang="en-US" altLang="zh-CN" sz="1600" dirty="0"/>
              <a:t>y = 2048sin(</a:t>
            </a:r>
            <a:r>
              <a:rPr lang="en-US" altLang="zh-CN" sz="1600" dirty="0" err="1"/>
              <a:t>wx</a:t>
            </a:r>
            <a:r>
              <a:rPr lang="en-US" altLang="zh-CN" sz="1600" dirty="0"/>
              <a:t>)+2048,</a:t>
            </a:r>
            <a:r>
              <a:rPr lang="zh-CN" altLang="en-US" sz="1600" dirty="0"/>
              <a:t>但是</a:t>
            </a:r>
            <a:r>
              <a:rPr lang="en-US" altLang="zh-CN" sz="1600" dirty="0"/>
              <a:t>12</a:t>
            </a:r>
            <a:r>
              <a:rPr lang="zh-CN" altLang="en-US" sz="1600" dirty="0"/>
              <a:t>位二进制的溢出值为</a:t>
            </a:r>
            <a:r>
              <a:rPr lang="en-US" altLang="zh-CN" sz="1600" dirty="0"/>
              <a:t>4096</a:t>
            </a:r>
            <a:r>
              <a:rPr lang="zh-CN" altLang="en-US" sz="1600" dirty="0"/>
              <a:t>，所以并不能让</a:t>
            </a:r>
            <a:r>
              <a:rPr lang="en-US" altLang="zh-CN" sz="1600" dirty="0"/>
              <a:t>y = 4096</a:t>
            </a:r>
            <a:r>
              <a:rPr lang="zh-CN" altLang="en-US" sz="1600" dirty="0"/>
              <a:t>。此时需要加个判断</a:t>
            </a:r>
            <a:r>
              <a:rPr lang="en-US" altLang="zh-CN" sz="1600" dirty="0"/>
              <a:t> y=4096, y = 4095;</a:t>
            </a:r>
          </a:p>
          <a:p>
            <a:pPr lvl="1"/>
            <a:r>
              <a:rPr lang="zh-CN" altLang="en-US" sz="1600" dirty="0"/>
              <a:t>但</a:t>
            </a:r>
            <a:r>
              <a:rPr lang="en-US" altLang="zh-CN" sz="1600" dirty="0"/>
              <a:t>w</a:t>
            </a:r>
            <a:r>
              <a:rPr lang="zh-CN" altLang="en-US" sz="1600" dirty="0"/>
              <a:t>的问题我们还未解决，此时先给出</a:t>
            </a:r>
            <a:r>
              <a:rPr lang="en-US" altLang="zh-CN" sz="1600" dirty="0"/>
              <a:t>w</a:t>
            </a:r>
            <a:r>
              <a:rPr lang="zh-CN" altLang="en-US" sz="1600" dirty="0"/>
              <a:t>的表达式 </a:t>
            </a:r>
            <a:r>
              <a:rPr lang="en-US" altLang="zh-CN" sz="1600" dirty="0"/>
              <a:t>w = 2π/</a:t>
            </a:r>
            <a:r>
              <a:rPr lang="en-US" altLang="zh-CN" sz="1600" dirty="0" err="1"/>
              <a:t>nums</a:t>
            </a:r>
            <a:r>
              <a:rPr lang="zh-CN" altLang="en-US" sz="1600" dirty="0"/>
              <a:t>；</a:t>
            </a:r>
            <a:r>
              <a:rPr lang="en-US" altLang="zh-CN" sz="1600" dirty="0" err="1"/>
              <a:t>nums</a:t>
            </a:r>
            <a:r>
              <a:rPr lang="zh-CN" altLang="en-US" sz="1600" dirty="0"/>
              <a:t>为输出样点个数，随后我们再谈论</a:t>
            </a:r>
            <a:r>
              <a:rPr lang="en-US" altLang="zh-CN" sz="1600" dirty="0" err="1"/>
              <a:t>nums</a:t>
            </a:r>
            <a:r>
              <a:rPr lang="zh-CN" altLang="en-US" sz="1600" dirty="0"/>
              <a:t>的含义，以及</a:t>
            </a:r>
            <a:r>
              <a:rPr lang="en-US" altLang="zh-CN" sz="1600" dirty="0"/>
              <a:t>w</a:t>
            </a:r>
            <a:r>
              <a:rPr lang="zh-CN" altLang="en-US" sz="1600" dirty="0"/>
              <a:t>为啥要这样定义。其中</a:t>
            </a:r>
            <a:r>
              <a:rPr lang="en-US" altLang="zh-CN" sz="1600" dirty="0"/>
              <a:t>x</a:t>
            </a:r>
            <a:r>
              <a:rPr lang="zh-CN" altLang="en-US" sz="1600" dirty="0"/>
              <a:t>的范围为</a:t>
            </a:r>
            <a:r>
              <a:rPr lang="en-US" altLang="zh-CN" sz="1600" dirty="0"/>
              <a:t>0~nums</a:t>
            </a:r>
            <a:r>
              <a:rPr lang="zh-CN" altLang="en-US" sz="1600" dirty="0"/>
              <a:t>。由此我们得到了</a:t>
            </a:r>
            <a:r>
              <a:rPr lang="en-US" altLang="zh-CN" sz="1600" dirty="0"/>
              <a:t>DAC</a:t>
            </a:r>
            <a:r>
              <a:rPr lang="zh-CN" altLang="en-US" sz="1600" dirty="0"/>
              <a:t>输出正弦波的数据量，那我们如何将这些数据量输出到</a:t>
            </a:r>
            <a:r>
              <a:rPr lang="en-US" altLang="zh-CN" sz="1600" dirty="0"/>
              <a:t>DAC</a:t>
            </a:r>
            <a:r>
              <a:rPr lang="zh-CN" altLang="en-US" sz="1600" dirty="0"/>
              <a:t>上并且得到完整可变频的正弦波呢。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527259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76C10A-2F1C-5A2A-EF49-E308B1298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335" y="134679"/>
            <a:ext cx="10765465" cy="6042284"/>
          </a:xfrm>
        </p:spPr>
        <p:txBody>
          <a:bodyPr/>
          <a:lstStyle/>
          <a:p>
            <a:r>
              <a:rPr lang="zh-CN" altLang="en-US" dirty="0"/>
              <a:t>生成一个正弦函数</a:t>
            </a:r>
          </a:p>
        </p:txBody>
      </p:sp>
      <p:pic>
        <p:nvPicPr>
          <p:cNvPr id="1026" name="Picture 2" descr="初学讲义之高中数学九：正弦函数 - 知乎">
            <a:extLst>
              <a:ext uri="{FF2B5EF4-FFF2-40B4-BE49-F238E27FC236}">
                <a16:creationId xmlns:a16="http://schemas.microsoft.com/office/drawing/2014/main" id="{75D73BA2-02CB-9E71-6837-7239C685E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236" y="1545633"/>
            <a:ext cx="11366522" cy="3303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02DD0E6-DA12-F697-AC55-134529122A4F}"/>
              </a:ext>
            </a:extLst>
          </p:cNvPr>
          <p:cNvSpPr txBox="1"/>
          <p:nvPr/>
        </p:nvSpPr>
        <p:spPr>
          <a:xfrm>
            <a:off x="2197395" y="1360967"/>
            <a:ext cx="25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B573A2-00CD-F89F-0672-FE9E15AD3198}"/>
              </a:ext>
            </a:extLst>
          </p:cNvPr>
          <p:cNvSpPr txBox="1"/>
          <p:nvPr/>
        </p:nvSpPr>
        <p:spPr>
          <a:xfrm>
            <a:off x="11107479" y="2700670"/>
            <a:ext cx="744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nums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82FA9A8-988A-08A4-D0C1-EC9F9AA52A08}"/>
              </a:ext>
            </a:extLst>
          </p:cNvPr>
          <p:cNvSpPr txBox="1"/>
          <p:nvPr/>
        </p:nvSpPr>
        <p:spPr>
          <a:xfrm>
            <a:off x="279991" y="4968995"/>
            <a:ext cx="116320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定时器每更新一次软干个样点将正弦波分成若干份，所以我们可以用样点描述一个正弦波。从而触发一次</a:t>
            </a:r>
            <a:r>
              <a:rPr lang="en-US" altLang="zh-CN" dirty="0"/>
              <a:t>DAC</a:t>
            </a:r>
            <a:r>
              <a:rPr lang="zh-CN" altLang="en-US" dirty="0"/>
              <a:t>转换，每一次</a:t>
            </a:r>
            <a:r>
              <a:rPr lang="en-US" altLang="zh-CN" dirty="0"/>
              <a:t>DAC</a:t>
            </a:r>
            <a:r>
              <a:rPr lang="zh-CN" altLang="en-US" dirty="0"/>
              <a:t>转换输出一个样点，</a:t>
            </a:r>
            <a:r>
              <a:rPr lang="en-US" altLang="zh-CN" dirty="0" err="1"/>
              <a:t>nums</a:t>
            </a:r>
            <a:r>
              <a:rPr lang="zh-CN" altLang="en-US" dirty="0"/>
              <a:t>近似代表一个正弦波周期。由此我们得到公式</a:t>
            </a:r>
            <a:r>
              <a:rPr lang="en-US" altLang="zh-CN" dirty="0"/>
              <a:t>w = 2π/</a:t>
            </a:r>
            <a:r>
              <a:rPr lang="en-US" altLang="zh-CN" dirty="0" err="1"/>
              <a:t>nums</a:t>
            </a:r>
            <a:r>
              <a:rPr lang="en-US" altLang="zh-CN" dirty="0"/>
              <a:t>;</a:t>
            </a:r>
            <a:r>
              <a:rPr lang="zh-CN" altLang="en-US" dirty="0"/>
              <a:t>我们用</a:t>
            </a:r>
            <a:r>
              <a:rPr lang="en-US" altLang="zh-CN" dirty="0"/>
              <a:t>n</a:t>
            </a:r>
            <a:r>
              <a:rPr lang="zh-CN" altLang="en-US" dirty="0"/>
              <a:t>记作第几个采样点。所以我们将上面公式补全有 </a:t>
            </a:r>
            <a:r>
              <a:rPr lang="en-US" altLang="zh-CN" dirty="0"/>
              <a:t>y = 2048sin(2π/</a:t>
            </a:r>
            <a:r>
              <a:rPr lang="en-US" altLang="zh-CN" dirty="0" err="1"/>
              <a:t>nums</a:t>
            </a:r>
            <a:r>
              <a:rPr lang="en-US" altLang="zh-CN" dirty="0"/>
              <a:t>)n + 2048;</a:t>
            </a:r>
            <a:r>
              <a:rPr lang="zh-CN" altLang="en-US" sz="1800" dirty="0"/>
              <a:t>此时需要加个判断</a:t>
            </a:r>
            <a:r>
              <a:rPr lang="en-US" altLang="zh-CN" sz="1800" dirty="0"/>
              <a:t> </a:t>
            </a:r>
            <a:r>
              <a:rPr lang="zh-CN" altLang="en-US" sz="1800" dirty="0"/>
              <a:t>当</a:t>
            </a:r>
            <a:r>
              <a:rPr lang="en-US" altLang="zh-CN" sz="1800" dirty="0"/>
              <a:t>y=4096, y = 4095;</a:t>
            </a:r>
          </a:p>
          <a:p>
            <a:r>
              <a:rPr lang="zh-CN" altLang="en-US" sz="1800" dirty="0"/>
              <a:t>但是</a:t>
            </a:r>
            <a:r>
              <a:rPr lang="en-US" altLang="zh-CN" sz="1800" dirty="0"/>
              <a:t>12</a:t>
            </a:r>
            <a:r>
              <a:rPr lang="zh-CN" altLang="en-US" sz="1800" dirty="0"/>
              <a:t>位二进制的溢出值为</a:t>
            </a:r>
            <a:r>
              <a:rPr lang="en-US" altLang="zh-CN" sz="1800" dirty="0"/>
              <a:t>4096</a:t>
            </a:r>
            <a:r>
              <a:rPr lang="zh-CN" altLang="en-US" sz="1800" dirty="0"/>
              <a:t>，所以并不能让</a:t>
            </a:r>
            <a:r>
              <a:rPr lang="en-US" altLang="zh-CN" sz="1800" dirty="0"/>
              <a:t>y = 4096</a:t>
            </a:r>
            <a:r>
              <a:rPr lang="zh-CN" altLang="en-US" dirty="0"/>
              <a:t>。这样一个正弦波就产生了。那数据量数组</a:t>
            </a:r>
            <a:r>
              <a:rPr lang="en-US" altLang="zh-CN" dirty="0" err="1"/>
              <a:t>nums</a:t>
            </a:r>
            <a:r>
              <a:rPr lang="zh-CN" altLang="en-US" dirty="0"/>
              <a:t>的范围为多少呢，这个由于</a:t>
            </a:r>
            <a:r>
              <a:rPr lang="en-US" altLang="zh-CN" dirty="0"/>
              <a:t>DAC</a:t>
            </a:r>
            <a:r>
              <a:rPr lang="zh-CN" altLang="en-US" dirty="0"/>
              <a:t>最大数据量有</a:t>
            </a:r>
            <a:r>
              <a:rPr lang="en-US" altLang="zh-CN" dirty="0"/>
              <a:t>4096</a:t>
            </a:r>
            <a:r>
              <a:rPr lang="zh-CN" altLang="en-US" dirty="0"/>
              <a:t>种结果，所以数组                        其中</a:t>
            </a:r>
            <a:r>
              <a:rPr lang="en-US" altLang="zh-CN" dirty="0" err="1"/>
              <a:t>nums</a:t>
            </a:r>
            <a:r>
              <a:rPr lang="zh-CN" altLang="en-US" dirty="0"/>
              <a:t>越多波形越平滑。</a:t>
            </a:r>
            <a:endParaRPr lang="en-US" altLang="zh-CN" sz="1800" dirty="0"/>
          </a:p>
          <a:p>
            <a:endParaRPr lang="en-US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9ACBD9C-7C65-3415-ABF6-647D57171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012" y="6176963"/>
            <a:ext cx="1378021" cy="24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72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A617C7-C8B8-D836-A207-DA53939DC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b="1" dirty="0"/>
              <a:t>2.</a:t>
            </a:r>
            <a:r>
              <a:rPr lang="zh-CN" altLang="en-US" sz="4400" b="1" dirty="0"/>
              <a:t>数据量被</a:t>
            </a:r>
            <a:r>
              <a:rPr lang="en-US" altLang="zh-CN" sz="4400" b="1" dirty="0"/>
              <a:t>DMA</a:t>
            </a:r>
            <a:r>
              <a:rPr lang="zh-CN" altLang="en-US" sz="4400" b="1" dirty="0"/>
              <a:t>搬运到</a:t>
            </a:r>
            <a:r>
              <a:rPr lang="en-US" altLang="zh-CN" sz="4400" b="1" dirty="0"/>
              <a:t>DAC</a:t>
            </a:r>
            <a:r>
              <a:rPr lang="zh-CN" altLang="en-US" sz="4400" b="1" dirty="0"/>
              <a:t>上输出</a:t>
            </a:r>
            <a:br>
              <a:rPr lang="en-US" altLang="zh-CN" sz="4400" b="1" dirty="0"/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F36948-FFAE-DCCD-F65B-6845CBF19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634" y="1148316"/>
            <a:ext cx="10581166" cy="5344559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1800" dirty="0"/>
              <a:t>1.</a:t>
            </a:r>
            <a:r>
              <a:rPr lang="zh-CN" altLang="en-US" sz="1800" dirty="0"/>
              <a:t>产生的数据量数组被</a:t>
            </a:r>
            <a:r>
              <a:rPr lang="en-US" altLang="zh-CN" sz="1800" dirty="0"/>
              <a:t>DMA</a:t>
            </a:r>
            <a:r>
              <a:rPr lang="zh-CN" altLang="en-US" sz="1800" dirty="0"/>
              <a:t>搬运到</a:t>
            </a:r>
            <a:r>
              <a:rPr lang="en-US" altLang="zh-CN" sz="1800" dirty="0"/>
              <a:t>DAC</a:t>
            </a:r>
            <a:r>
              <a:rPr lang="zh-CN" altLang="en-US" sz="1800" dirty="0"/>
              <a:t>进行输出一个正弦波，如何配置呢？</a:t>
            </a:r>
            <a:endParaRPr lang="en-US" altLang="zh-CN" sz="1800" dirty="0"/>
          </a:p>
          <a:p>
            <a:r>
              <a:rPr lang="zh-CN" altLang="en-US" sz="1800" dirty="0"/>
              <a:t>这里先解决一下为啥使用</a:t>
            </a:r>
            <a:r>
              <a:rPr lang="en-US" altLang="zh-CN" sz="1800" dirty="0"/>
              <a:t>DMA</a:t>
            </a:r>
            <a:r>
              <a:rPr lang="zh-CN" altLang="en-US" sz="1800" dirty="0"/>
              <a:t>来搬运数据，</a:t>
            </a:r>
            <a:r>
              <a:rPr lang="en-US" altLang="zh-CN" sz="1800" dirty="0"/>
              <a:t>DMA</a:t>
            </a:r>
            <a:r>
              <a:rPr lang="zh-CN" altLang="en-US" sz="1800" dirty="0"/>
              <a:t>能搬运数据减轻</a:t>
            </a:r>
            <a:r>
              <a:rPr lang="en-US" altLang="zh-CN" sz="1800" dirty="0" err="1"/>
              <a:t>cpu</a:t>
            </a:r>
            <a:r>
              <a:rPr lang="zh-CN" altLang="en-US" sz="1800" dirty="0"/>
              <a:t>压力，加速软件执行。那么</a:t>
            </a:r>
            <a:r>
              <a:rPr lang="en-US" altLang="zh-CN" sz="1800" dirty="0"/>
              <a:t>DMA</a:t>
            </a:r>
            <a:r>
              <a:rPr lang="zh-CN" altLang="en-US" sz="1800" dirty="0"/>
              <a:t>如何配置</a:t>
            </a:r>
            <a:endParaRPr lang="en-US" altLang="zh-CN" sz="1800" dirty="0"/>
          </a:p>
          <a:p>
            <a:r>
              <a:rPr lang="zh-CN" altLang="en-US" sz="1800" dirty="0"/>
              <a:t>这里直接使用库函数的结构体进行说明，下面直接拷贝代码了</a:t>
            </a:r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这里将一下地址问题，外设</a:t>
            </a:r>
            <a:r>
              <a:rPr lang="en-US" altLang="zh-CN" sz="1800" dirty="0"/>
              <a:t>DAC</a:t>
            </a:r>
            <a:r>
              <a:rPr lang="zh-CN" altLang="en-US" sz="1800" dirty="0"/>
              <a:t>的地址是不变的，只有待传输数据量的地址一直在改变。所以使用外设地址不递增，内存地址递增。</a:t>
            </a:r>
            <a:r>
              <a:rPr lang="zh-CN" altLang="en-US" sz="1800" b="1" dirty="0"/>
              <a:t>其中由于是输出连续的正弦波数据量所以配置为循环发送模式</a:t>
            </a:r>
            <a:r>
              <a:rPr lang="zh-CN" altLang="en-US" sz="1800" dirty="0"/>
              <a:t>，定时器更新一次事件</a:t>
            </a:r>
            <a:r>
              <a:rPr lang="en-US" altLang="zh-CN" sz="1800" dirty="0"/>
              <a:t>DAC</a:t>
            </a:r>
            <a:r>
              <a:rPr lang="zh-CN" altLang="en-US" sz="1800" dirty="0"/>
              <a:t>转换一次，</a:t>
            </a:r>
            <a:r>
              <a:rPr lang="en-US" altLang="zh-CN" sz="1800" dirty="0"/>
              <a:t>DAC</a:t>
            </a:r>
            <a:r>
              <a:rPr lang="zh-CN" altLang="en-US" sz="1800" dirty="0"/>
              <a:t>转换完后硬件触发一次</a:t>
            </a:r>
            <a:r>
              <a:rPr lang="en-US" altLang="zh-CN" sz="1800" dirty="0"/>
              <a:t>DMA</a:t>
            </a:r>
            <a:r>
              <a:rPr lang="zh-CN" altLang="en-US" sz="1800" dirty="0"/>
              <a:t>搬运。一次</a:t>
            </a:r>
            <a:r>
              <a:rPr lang="en-US" altLang="zh-CN" sz="1800" dirty="0"/>
              <a:t>DMA</a:t>
            </a:r>
            <a:r>
              <a:rPr lang="zh-CN" altLang="en-US" sz="1800" dirty="0"/>
              <a:t>搬运</a:t>
            </a:r>
            <a:r>
              <a:rPr lang="en-US" altLang="zh-CN" sz="1800" dirty="0" err="1"/>
              <a:t>nums</a:t>
            </a:r>
            <a:r>
              <a:rPr lang="zh-CN" altLang="en-US" sz="1800" dirty="0"/>
              <a:t>减</a:t>
            </a:r>
            <a:r>
              <a:rPr lang="en-US" altLang="zh-CN" sz="1800" dirty="0"/>
              <a:t>1</a:t>
            </a:r>
            <a:r>
              <a:rPr lang="zh-CN" altLang="en-US" sz="1800" dirty="0"/>
              <a:t>，当</a:t>
            </a:r>
            <a:r>
              <a:rPr lang="en-US" altLang="zh-CN" sz="1800" dirty="0" err="1"/>
              <a:t>nums</a:t>
            </a:r>
            <a:r>
              <a:rPr lang="zh-CN" altLang="en-US" sz="1800" dirty="0"/>
              <a:t>减为</a:t>
            </a:r>
            <a:r>
              <a:rPr lang="en-US" altLang="zh-CN" sz="1800" dirty="0"/>
              <a:t>0</a:t>
            </a:r>
            <a:r>
              <a:rPr lang="zh-CN" altLang="en-US" sz="1800" dirty="0"/>
              <a:t>时就产生一个完整的正弦波。</a:t>
            </a:r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endParaRPr lang="zh-CN" altLang="en-US" sz="18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C2AE41B-9930-4802-340D-E841D4D05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285" y="2417135"/>
            <a:ext cx="9305106" cy="290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508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514985-D8AD-6775-6200-07A2354EF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1163"/>
          </a:xfrm>
        </p:spPr>
        <p:txBody>
          <a:bodyPr/>
          <a:lstStyle/>
          <a:p>
            <a:r>
              <a:rPr lang="en-US" altLang="zh-CN" b="1" dirty="0"/>
              <a:t>3.</a:t>
            </a:r>
            <a:r>
              <a:rPr lang="zh-CN" altLang="en-US" b="1" dirty="0"/>
              <a:t>定时器控制</a:t>
            </a:r>
            <a:r>
              <a:rPr lang="en-US" altLang="zh-CN" b="1" dirty="0"/>
              <a:t>DAC</a:t>
            </a:r>
            <a:r>
              <a:rPr lang="zh-CN" altLang="en-US" b="1" dirty="0"/>
              <a:t>输出频率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CCEA515-D781-16FA-722F-9A2053A773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3135" y="5691962"/>
            <a:ext cx="9980428" cy="953015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436D118-BB05-F0DE-C379-DFF04FA22A05}"/>
              </a:ext>
            </a:extLst>
          </p:cNvPr>
          <p:cNvSpPr txBox="1"/>
          <p:nvPr/>
        </p:nvSpPr>
        <p:spPr>
          <a:xfrm>
            <a:off x="838200" y="2033108"/>
            <a:ext cx="988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DAC</a:t>
            </a:r>
            <a:r>
              <a:rPr lang="zh-CN" altLang="en-US" dirty="0"/>
              <a:t>模块的基本参数，我用的是正点原子</a:t>
            </a:r>
            <a:r>
              <a:rPr lang="en-US" altLang="zh-CN" dirty="0"/>
              <a:t>f103</a:t>
            </a:r>
            <a:r>
              <a:rPr lang="zh-CN" altLang="en-US" dirty="0"/>
              <a:t>精英板相关参数如下，一般</a:t>
            </a:r>
            <a:r>
              <a:rPr lang="en-US" altLang="zh-CN" dirty="0"/>
              <a:t>VREF+</a:t>
            </a:r>
            <a:r>
              <a:rPr lang="zh-CN" altLang="en-US" dirty="0"/>
              <a:t>接的是</a:t>
            </a:r>
            <a:r>
              <a:rPr lang="en-US" altLang="zh-CN" dirty="0"/>
              <a:t>3.3v</a:t>
            </a:r>
            <a:r>
              <a:rPr lang="zh-CN" altLang="en-US" dirty="0"/>
              <a:t>，保证了</a:t>
            </a:r>
            <a:r>
              <a:rPr lang="en-US" altLang="zh-CN" dirty="0"/>
              <a:t>DAC</a:t>
            </a:r>
            <a:r>
              <a:rPr lang="zh-CN" altLang="en-US" dirty="0"/>
              <a:t>输出的电压范围为</a:t>
            </a:r>
            <a:r>
              <a:rPr lang="en-US" altLang="zh-CN" dirty="0"/>
              <a:t>0~3.3v</a:t>
            </a:r>
            <a:r>
              <a:rPr lang="zh-CN" altLang="en-US" dirty="0"/>
              <a:t>，</a:t>
            </a: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6F2BC62-C68E-DFC2-82CB-413CC45BC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135" y="2689522"/>
            <a:ext cx="8014112" cy="160963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CBF1D4C-7965-11A3-7A41-C9386A2EABFC}"/>
              </a:ext>
            </a:extLst>
          </p:cNvPr>
          <p:cNvSpPr txBox="1"/>
          <p:nvPr/>
        </p:nvSpPr>
        <p:spPr>
          <a:xfrm>
            <a:off x="838200" y="4330994"/>
            <a:ext cx="97890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这里大体说一下</a:t>
            </a:r>
            <a:r>
              <a:rPr lang="en-US" altLang="zh-CN" dirty="0"/>
              <a:t>,DAC</a:t>
            </a:r>
            <a:r>
              <a:rPr lang="zh-CN" altLang="en-US" dirty="0"/>
              <a:t>的运行流程吧，</a:t>
            </a:r>
            <a:r>
              <a:rPr lang="zh-CN" altLang="en-US" b="1" dirty="0"/>
              <a:t>定时器每触发一次更新事件，就会使</a:t>
            </a:r>
            <a:r>
              <a:rPr lang="en-US" altLang="zh-CN" b="1" dirty="0"/>
              <a:t>DAC</a:t>
            </a:r>
            <a:r>
              <a:rPr lang="zh-CN" altLang="en-US" b="1" dirty="0"/>
              <a:t>转化一次并且使</a:t>
            </a:r>
            <a:r>
              <a:rPr lang="en-US" altLang="zh-CN" b="1" dirty="0"/>
              <a:t>DMA</a:t>
            </a:r>
            <a:r>
              <a:rPr lang="zh-CN" altLang="en-US" b="1" dirty="0"/>
              <a:t>搬运一个数据到</a:t>
            </a:r>
            <a:r>
              <a:rPr lang="en-US" altLang="zh-CN" b="1" dirty="0"/>
              <a:t>DAC</a:t>
            </a:r>
            <a:r>
              <a:rPr lang="zh-CN" altLang="en-US" b="1" dirty="0"/>
              <a:t>上，所以就在</a:t>
            </a:r>
            <a:r>
              <a:rPr lang="en-US" altLang="zh-CN" b="1" dirty="0"/>
              <a:t>DAC</a:t>
            </a:r>
            <a:r>
              <a:rPr lang="zh-CN" altLang="en-US" b="1" dirty="0"/>
              <a:t>输出引脚形成了一个完整的数据流。</a:t>
            </a:r>
            <a:r>
              <a:rPr lang="zh-CN" altLang="en-US" dirty="0"/>
              <a:t>进而产生各种各样的波形，但这里面有一个类似于时机的关系，下图是</a:t>
            </a:r>
            <a:r>
              <a:rPr lang="en-US" altLang="zh-CN" dirty="0"/>
              <a:t>DAC</a:t>
            </a:r>
            <a:r>
              <a:rPr lang="zh-CN" altLang="en-US" dirty="0"/>
              <a:t>转换的时间，这里为了不出差错直接使用</a:t>
            </a:r>
            <a:r>
              <a:rPr lang="en-US" altLang="zh-CN" dirty="0"/>
              <a:t>4us</a:t>
            </a:r>
            <a:r>
              <a:rPr lang="zh-CN" altLang="en-US" dirty="0"/>
              <a:t>作为定时器更新事件的最小下限（因为</a:t>
            </a:r>
            <a:r>
              <a:rPr lang="en-US" altLang="zh-CN" dirty="0"/>
              <a:t>DMA</a:t>
            </a:r>
            <a:r>
              <a:rPr lang="zh-CN" altLang="en-US" dirty="0"/>
              <a:t>只是将数据传输到影子寄存器                 上）数据从影子寄存器写到数据转换寄存器需要</a:t>
            </a:r>
            <a:r>
              <a:rPr lang="en-US" altLang="zh-CN" dirty="0"/>
              <a:t>3</a:t>
            </a:r>
            <a:r>
              <a:rPr lang="zh-CN" altLang="en-US" dirty="0"/>
              <a:t>个</a:t>
            </a:r>
            <a:r>
              <a:rPr lang="en-US" altLang="zh-CN" dirty="0"/>
              <a:t>APB1</a:t>
            </a:r>
            <a:r>
              <a:rPr lang="zh-CN" altLang="en-US" dirty="0"/>
              <a:t>时钟，</a:t>
            </a:r>
            <a:r>
              <a:rPr lang="en-US" altLang="zh-CN" dirty="0"/>
              <a:t>DAC</a:t>
            </a:r>
            <a:r>
              <a:rPr lang="zh-CN" altLang="en-US" dirty="0"/>
              <a:t>时钟为</a:t>
            </a:r>
            <a:r>
              <a:rPr lang="en-US" altLang="zh-CN" dirty="0"/>
              <a:t>36Mhz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C9174C0-A629-B325-4108-6EC6FFAA5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5406" y="5175705"/>
            <a:ext cx="1187511" cy="35561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AD98993-8BAF-4BFE-E3B0-83C46C4D6688}"/>
              </a:ext>
            </a:extLst>
          </p:cNvPr>
          <p:cNvSpPr txBox="1"/>
          <p:nvPr/>
        </p:nvSpPr>
        <p:spPr>
          <a:xfrm>
            <a:off x="838200" y="1275283"/>
            <a:ext cx="9659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1.DAC</a:t>
            </a:r>
            <a:r>
              <a:rPr lang="zh-CN" altLang="en-US" b="1" dirty="0"/>
              <a:t>的基本配置和参数信息注意事项</a:t>
            </a:r>
          </a:p>
        </p:txBody>
      </p:sp>
    </p:spTree>
    <p:extLst>
      <p:ext uri="{BB962C8B-B14F-4D97-AF65-F5344CB8AC3E}">
        <p14:creationId xmlns:p14="http://schemas.microsoft.com/office/powerpoint/2010/main" val="1982730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4A1F98-72D3-DCC3-3B6D-959264DB9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944" y="297713"/>
            <a:ext cx="11766698" cy="1148316"/>
          </a:xfrm>
        </p:spPr>
        <p:txBody>
          <a:bodyPr>
            <a:normAutofit/>
          </a:bodyPr>
          <a:lstStyle/>
          <a:p>
            <a:r>
              <a:rPr lang="zh-CN" altLang="en-US" sz="1800" dirty="0"/>
              <a:t>续上片，数模转换寄存器                需要</a:t>
            </a:r>
            <a:r>
              <a:rPr lang="en-US" altLang="zh-CN" sz="1800" dirty="0"/>
              <a:t>3us</a:t>
            </a:r>
            <a:r>
              <a:rPr lang="zh-CN" altLang="en-US" sz="1800" dirty="0"/>
              <a:t>才能将数据量转换成模拟量并输出到</a:t>
            </a:r>
            <a:r>
              <a:rPr lang="en-US" altLang="zh-CN" sz="1800" dirty="0"/>
              <a:t>I/O</a:t>
            </a:r>
            <a:r>
              <a:rPr lang="zh-CN" altLang="en-US" sz="1800" dirty="0"/>
              <a:t>口上，所以为了保证能输出一个完整周期的正弦波，每次更新事件的时间间隔（</a:t>
            </a:r>
            <a:r>
              <a:rPr lang="en-US" altLang="zh-CN" sz="1800" dirty="0"/>
              <a:t>DAC</a:t>
            </a:r>
            <a:r>
              <a:rPr lang="zh-CN" altLang="en-US" sz="1800" dirty="0"/>
              <a:t>转换一次的时间间隔）大于</a:t>
            </a:r>
            <a:r>
              <a:rPr lang="en-US" altLang="zh-CN" sz="1800" dirty="0"/>
              <a:t>4us</a:t>
            </a:r>
            <a:r>
              <a:rPr lang="zh-CN" altLang="en-US" sz="1800" dirty="0"/>
              <a:t>。当更新事件小于</a:t>
            </a:r>
            <a:r>
              <a:rPr lang="en-US" altLang="zh-CN" sz="1800" dirty="0"/>
              <a:t>4us</a:t>
            </a:r>
            <a:r>
              <a:rPr lang="zh-CN" altLang="en-US" sz="1800" dirty="0"/>
              <a:t>时，第一个数据还没转换完成，或数据还没被写入到数模转换寄存器第二个数据就来了，此时内部转换搬运，更新事件的时机出现差错，进而使输出的数据量变少，进而影响输出的正弦波形。</a:t>
            </a:r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pPr marL="0" indent="0">
              <a:buNone/>
            </a:pPr>
            <a:endParaRPr lang="zh-CN" altLang="en-US" sz="1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76D822-B30A-F845-F927-4A7E6D023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137" y="297712"/>
            <a:ext cx="901746" cy="2921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9CB0550-80F5-A7D0-D9B6-74807568F198}"/>
              </a:ext>
            </a:extLst>
          </p:cNvPr>
          <p:cNvSpPr txBox="1"/>
          <p:nvPr/>
        </p:nvSpPr>
        <p:spPr>
          <a:xfrm>
            <a:off x="439479" y="1446029"/>
            <a:ext cx="11313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2.</a:t>
            </a:r>
            <a:r>
              <a:rPr lang="zh-CN" altLang="en-US" b="1" dirty="0"/>
              <a:t>定时器控制</a:t>
            </a:r>
            <a:r>
              <a:rPr lang="en-US" altLang="zh-CN" b="1" dirty="0"/>
              <a:t>DAC</a:t>
            </a:r>
            <a:r>
              <a:rPr lang="zh-CN" altLang="en-US" b="1" dirty="0"/>
              <a:t>输出的正弦波频率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1B864E6-3CCA-FD32-CAF3-3D0BE191EE36}"/>
              </a:ext>
            </a:extLst>
          </p:cNvPr>
          <p:cNvSpPr txBox="1"/>
          <p:nvPr/>
        </p:nvSpPr>
        <p:spPr>
          <a:xfrm>
            <a:off x="248093" y="1991833"/>
            <a:ext cx="117666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那么如何控制输出正弦波频率的变化呢</a:t>
            </a:r>
            <a:r>
              <a:rPr lang="en-US" altLang="zh-CN" dirty="0"/>
              <a:t>?</a:t>
            </a:r>
          </a:p>
          <a:p>
            <a:r>
              <a:rPr lang="zh-CN" altLang="en-US" dirty="0"/>
              <a:t>定时器可以通过改变输出脉冲进而控制正弦波输出的频率，当定时器产生一次更新事件后，触发一次</a:t>
            </a:r>
            <a:r>
              <a:rPr lang="en-US" altLang="zh-CN" dirty="0"/>
              <a:t>DAC</a:t>
            </a:r>
            <a:r>
              <a:rPr lang="zh-CN" altLang="en-US" dirty="0"/>
              <a:t>转换和一次</a:t>
            </a:r>
            <a:r>
              <a:rPr lang="en-US" altLang="zh-CN" dirty="0"/>
              <a:t>DMA</a:t>
            </a:r>
            <a:r>
              <a:rPr lang="zh-CN" altLang="en-US" dirty="0"/>
              <a:t>的搬运，</a:t>
            </a:r>
            <a:r>
              <a:rPr lang="en-US" altLang="zh-CN" dirty="0" err="1"/>
              <a:t>nums</a:t>
            </a:r>
            <a:r>
              <a:rPr lang="zh-CN" altLang="en-US" dirty="0"/>
              <a:t>：样点个数，</a:t>
            </a:r>
            <a:r>
              <a:rPr lang="en-US" altLang="zh-CN" dirty="0"/>
              <a:t>T</a:t>
            </a:r>
            <a:r>
              <a:rPr lang="zh-CN" altLang="en-US" dirty="0"/>
              <a:t>更：定时器更新事件所用的时间，</a:t>
            </a:r>
            <a:r>
              <a:rPr lang="en-US" altLang="zh-CN" dirty="0"/>
              <a:t>T</a:t>
            </a:r>
            <a:r>
              <a:rPr lang="zh-CN" altLang="en-US" dirty="0"/>
              <a:t>正：产生一个正弦波所用的时间，</a:t>
            </a:r>
            <a:r>
              <a:rPr lang="en-US" altLang="zh-CN" dirty="0"/>
              <a:t>T</a:t>
            </a:r>
            <a:r>
              <a:rPr lang="zh-CN" altLang="en-US" dirty="0"/>
              <a:t>正 </a:t>
            </a:r>
            <a:r>
              <a:rPr lang="en-US" altLang="zh-CN" dirty="0"/>
              <a:t>= 1/f</a:t>
            </a:r>
            <a:r>
              <a:rPr lang="zh-CN" altLang="en-US" dirty="0"/>
              <a:t>。</a:t>
            </a:r>
            <a:r>
              <a:rPr lang="en-US" altLang="zh-CN" dirty="0"/>
              <a:t>f</a:t>
            </a:r>
            <a:r>
              <a:rPr lang="zh-CN" altLang="en-US" dirty="0"/>
              <a:t>为正弦波周期。所以有这样一个关系：</a:t>
            </a:r>
            <a:r>
              <a:rPr lang="en-US" altLang="zh-CN" dirty="0" err="1"/>
              <a:t>nums</a:t>
            </a:r>
            <a:r>
              <a:rPr lang="en-US" altLang="zh-CN" dirty="0"/>
              <a:t>*T</a:t>
            </a:r>
            <a:r>
              <a:rPr lang="zh-CN" altLang="en-US" dirty="0"/>
              <a:t>更 </a:t>
            </a:r>
            <a:r>
              <a:rPr lang="en-US" altLang="zh-CN" dirty="0"/>
              <a:t>= T</a:t>
            </a:r>
            <a:r>
              <a:rPr lang="zh-CN" altLang="en-US" dirty="0"/>
              <a:t>正；但要确保</a:t>
            </a:r>
            <a:r>
              <a:rPr lang="en-US" altLang="zh-CN" dirty="0"/>
              <a:t>T</a:t>
            </a:r>
            <a:r>
              <a:rPr lang="zh-CN" altLang="en-US" dirty="0"/>
              <a:t>更</a:t>
            </a:r>
            <a:r>
              <a:rPr lang="en-US" altLang="zh-CN" dirty="0"/>
              <a:t>&gt;=4us</a:t>
            </a:r>
            <a:r>
              <a:rPr lang="zh-CN" altLang="en-US" dirty="0"/>
              <a:t>，为了避免计算麻烦现将</a:t>
            </a:r>
            <a:r>
              <a:rPr lang="en-US" altLang="zh-CN" dirty="0" err="1"/>
              <a:t>nums</a:t>
            </a:r>
            <a:r>
              <a:rPr lang="en-US" altLang="zh-CN" dirty="0"/>
              <a:t> =100</a:t>
            </a:r>
            <a:r>
              <a:rPr lang="zh-CN" altLang="en-US" dirty="0"/>
              <a:t>；</a:t>
            </a:r>
            <a:endParaRPr lang="en-US" altLang="zh-CN" dirty="0"/>
          </a:p>
          <a:p>
            <a:r>
              <a:rPr lang="zh-CN" altLang="en-US" dirty="0"/>
              <a:t>由于</a:t>
            </a:r>
            <a:r>
              <a:rPr lang="en-US" altLang="zh-CN" dirty="0"/>
              <a:t>f</a:t>
            </a:r>
            <a:r>
              <a:rPr lang="zh-CN" altLang="en-US" dirty="0"/>
              <a:t>是自变量，可得到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 T</a:t>
            </a:r>
            <a:r>
              <a:rPr lang="zh-CN" altLang="en-US" dirty="0"/>
              <a:t>正 </a:t>
            </a:r>
            <a:r>
              <a:rPr lang="en-US" altLang="zh-CN" dirty="0"/>
              <a:t>/</a:t>
            </a:r>
            <a:r>
              <a:rPr lang="en-US" altLang="zh-CN" dirty="0" err="1"/>
              <a:t>nums</a:t>
            </a:r>
            <a:r>
              <a:rPr lang="en-US" altLang="zh-CN" dirty="0"/>
              <a:t>;</a:t>
            </a:r>
            <a:r>
              <a:rPr lang="zh-CN" altLang="en-US" dirty="0"/>
              <a:t>当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 4us</a:t>
            </a:r>
            <a:r>
              <a:rPr lang="zh-CN" altLang="en-US" dirty="0"/>
              <a:t>，且</a:t>
            </a:r>
            <a:r>
              <a:rPr lang="en-US" altLang="zh-CN" dirty="0" err="1"/>
              <a:t>nums</a:t>
            </a:r>
            <a:r>
              <a:rPr lang="en-US" altLang="zh-CN" dirty="0"/>
              <a:t>=100</a:t>
            </a:r>
            <a:r>
              <a:rPr lang="zh-CN" altLang="en-US" dirty="0"/>
              <a:t>时的临界频率</a:t>
            </a:r>
            <a:r>
              <a:rPr lang="en-US" altLang="zh-CN" dirty="0"/>
              <a:t>f = 2500hz</a:t>
            </a:r>
            <a:r>
              <a:rPr lang="zh-CN" altLang="en-US" dirty="0"/>
              <a:t>。（</a:t>
            </a:r>
            <a:r>
              <a:rPr lang="en-US" altLang="zh-CN" dirty="0"/>
              <a:t>f&lt;=2500hz,</a:t>
            </a:r>
            <a:r>
              <a:rPr lang="zh-CN" altLang="en-US" dirty="0"/>
              <a:t>且</a:t>
            </a:r>
            <a:r>
              <a:rPr lang="en-US" altLang="zh-CN" dirty="0" err="1"/>
              <a:t>nums</a:t>
            </a:r>
            <a:r>
              <a:rPr lang="en-US" altLang="zh-CN" dirty="0"/>
              <a:t> =100</a:t>
            </a:r>
            <a:r>
              <a:rPr lang="zh-CN" altLang="en-US" dirty="0"/>
              <a:t>时满足上述等式）使得</a:t>
            </a:r>
            <a:r>
              <a:rPr lang="en-US" altLang="zh-CN" dirty="0"/>
              <a:t>T</a:t>
            </a:r>
            <a:r>
              <a:rPr lang="zh-CN" altLang="en-US" dirty="0"/>
              <a:t>更</a:t>
            </a:r>
            <a:r>
              <a:rPr lang="en-US" altLang="zh-CN" dirty="0"/>
              <a:t>&gt;=4us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所以下面</a:t>
            </a:r>
            <a:r>
              <a:rPr lang="en-US" altLang="zh-CN" dirty="0"/>
              <a:t> </a:t>
            </a:r>
            <a:r>
              <a:rPr lang="zh-CN" altLang="en-US" dirty="0"/>
              <a:t>将</a:t>
            </a:r>
            <a:r>
              <a:rPr lang="en-US" altLang="zh-CN" dirty="0"/>
              <a:t>T</a:t>
            </a:r>
            <a:r>
              <a:rPr lang="zh-CN" altLang="en-US" dirty="0"/>
              <a:t>更 </a:t>
            </a:r>
            <a:r>
              <a:rPr lang="en-US" altLang="zh-CN" dirty="0"/>
              <a:t>=4us</a:t>
            </a:r>
            <a:r>
              <a:rPr lang="zh-CN" altLang="en-US" dirty="0"/>
              <a:t>，</a:t>
            </a:r>
            <a:r>
              <a:rPr lang="en-US" altLang="zh-CN" dirty="0"/>
              <a:t>f</a:t>
            </a:r>
            <a:r>
              <a:rPr lang="zh-CN" altLang="en-US" dirty="0"/>
              <a:t>从</a:t>
            </a:r>
            <a:r>
              <a:rPr lang="en-US" altLang="zh-CN" dirty="0"/>
              <a:t>2500hz</a:t>
            </a:r>
            <a:r>
              <a:rPr lang="zh-CN" altLang="en-US" dirty="0"/>
              <a:t>到</a:t>
            </a:r>
            <a:r>
              <a:rPr lang="en-US" altLang="zh-CN" dirty="0"/>
              <a:t>10khz</a:t>
            </a:r>
            <a:r>
              <a:rPr lang="zh-CN" altLang="en-US" dirty="0"/>
              <a:t>变化可得到 </a:t>
            </a:r>
            <a:r>
              <a:rPr lang="en-US" altLang="zh-CN" dirty="0" err="1"/>
              <a:t>nums</a:t>
            </a:r>
            <a:r>
              <a:rPr lang="zh-CN" altLang="en-US" dirty="0"/>
              <a:t>的关系式有，</a:t>
            </a:r>
            <a:r>
              <a:rPr lang="en-US" altLang="zh-CN" dirty="0" err="1"/>
              <a:t>nums</a:t>
            </a:r>
            <a:r>
              <a:rPr lang="en-US" altLang="zh-CN" dirty="0"/>
              <a:t> = T</a:t>
            </a:r>
            <a:r>
              <a:rPr lang="zh-CN" altLang="en-US" dirty="0"/>
              <a:t>正</a:t>
            </a:r>
            <a:r>
              <a:rPr lang="en-US" altLang="zh-CN" dirty="0"/>
              <a:t>/T</a:t>
            </a:r>
            <a:r>
              <a:rPr lang="zh-CN" altLang="en-US" dirty="0"/>
              <a:t>更进而得到最佳采样点。</a:t>
            </a:r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7CA8405-F0C2-3838-FE18-E980AF0A0204}"/>
              </a:ext>
            </a:extLst>
          </p:cNvPr>
          <p:cNvSpPr txBox="1"/>
          <p:nvPr/>
        </p:nvSpPr>
        <p:spPr>
          <a:xfrm>
            <a:off x="375683" y="4350027"/>
            <a:ext cx="11327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3.</a:t>
            </a:r>
            <a:r>
              <a:rPr lang="zh-CN" altLang="en-US" b="1" dirty="0"/>
              <a:t>映射到定时器配置上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5A32340-FA8C-4AF4-2605-035B080C1A02}"/>
              </a:ext>
            </a:extLst>
          </p:cNvPr>
          <p:cNvSpPr txBox="1"/>
          <p:nvPr/>
        </p:nvSpPr>
        <p:spPr>
          <a:xfrm>
            <a:off x="446568" y="5042639"/>
            <a:ext cx="11476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这里直接拷代码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4B7DAE7-B502-DEBF-2E36-25EEBC7D2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1396" y="4623437"/>
            <a:ext cx="6617040" cy="193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679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7AFD13-9A69-BD31-E0E9-BAEB13E6F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1926"/>
          </a:xfrm>
        </p:spPr>
        <p:txBody>
          <a:bodyPr>
            <a:normAutofit/>
          </a:bodyPr>
          <a:lstStyle/>
          <a:p>
            <a:r>
              <a:rPr lang="en-US" altLang="zh-CN" dirty="0"/>
              <a:t>DAC</a:t>
            </a:r>
            <a:r>
              <a:rPr lang="zh-CN" altLang="en-US" dirty="0"/>
              <a:t>与</a:t>
            </a:r>
            <a:r>
              <a:rPr lang="en-US" altLang="zh-CN" dirty="0"/>
              <a:t>DMA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44ED6C-E09D-7CF6-4354-EB66A2282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7553"/>
            <a:ext cx="10515600" cy="492941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		 </a:t>
            </a:r>
            <a:r>
              <a:rPr lang="zh-CN" altLang="en-US" dirty="0"/>
              <a:t>传输计数器</a:t>
            </a:r>
            <a:r>
              <a:rPr lang="en-US" altLang="zh-CN" dirty="0"/>
              <a:t>&lt;---</a:t>
            </a:r>
            <a:r>
              <a:rPr lang="zh-CN" altLang="en-US" dirty="0"/>
              <a:t>自动重装计数器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		|</a:t>
            </a:r>
          </a:p>
          <a:p>
            <a:pPr marL="0" indent="0">
              <a:buNone/>
            </a:pPr>
            <a:r>
              <a:rPr lang="en-US" altLang="zh-CN" dirty="0"/>
              <a:t>			|</a:t>
            </a:r>
          </a:p>
          <a:p>
            <a:pPr marL="0" indent="0">
              <a:buNone/>
            </a:pPr>
            <a:r>
              <a:rPr lang="en-US" altLang="zh-CN" dirty="0"/>
              <a:t>		</a:t>
            </a:r>
            <a:r>
              <a:rPr lang="zh-CN" altLang="en-US" dirty="0"/>
              <a:t>外设硬件触发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外设硬件触发一次</a:t>
            </a:r>
            <a:r>
              <a:rPr lang="en-US" altLang="zh-CN" dirty="0"/>
              <a:t>DMA</a:t>
            </a:r>
            <a:r>
              <a:rPr lang="zh-CN" altLang="en-US" dirty="0"/>
              <a:t>搬运一个数据到外设地址上，同时传输计数器减一，为啥不用软件触发呢，因为这里是</a:t>
            </a:r>
            <a:r>
              <a:rPr lang="en-US" altLang="zh-CN" dirty="0"/>
              <a:t>DAC</a:t>
            </a:r>
            <a:r>
              <a:rPr lang="zh-CN" altLang="en-US" dirty="0"/>
              <a:t>外设转换的时间是大约</a:t>
            </a:r>
            <a:r>
              <a:rPr lang="en-US" altLang="zh-CN" dirty="0"/>
              <a:t>4us</a:t>
            </a:r>
            <a:r>
              <a:rPr lang="zh-CN" altLang="en-US" dirty="0"/>
              <a:t>，所以这块有个时机问题，所以使用硬件触发。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73560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C718BA-5682-F85A-A7C1-1DBCCBA4E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6103"/>
          </a:xfrm>
        </p:spPr>
        <p:txBody>
          <a:bodyPr>
            <a:normAutofit/>
          </a:bodyPr>
          <a:lstStyle/>
          <a:p>
            <a:r>
              <a:rPr lang="en-US" altLang="zh-CN" sz="1800" b="1" dirty="0"/>
              <a:t>4.</a:t>
            </a:r>
            <a:r>
              <a:rPr lang="zh-CN" altLang="en-US" sz="1800" b="1" dirty="0"/>
              <a:t>输出完整可调频的正弦波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628B49-67ED-8386-90DA-4C28C33E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1107"/>
            <a:ext cx="10515600" cy="5205856"/>
          </a:xfrm>
        </p:spPr>
        <p:txBody>
          <a:bodyPr/>
          <a:lstStyle/>
          <a:p>
            <a:r>
              <a:rPr lang="zh-CN" altLang="en-US" dirty="0"/>
              <a:t>将前面三个模块级联连起来就</a:t>
            </a:r>
            <a:endParaRPr lang="en-US" altLang="zh-CN" dirty="0"/>
          </a:p>
          <a:p>
            <a:pPr lvl="1"/>
            <a:r>
              <a:rPr lang="zh-CN" altLang="en-US" dirty="0"/>
              <a:t>可以产生一个完整的正弦波。</a:t>
            </a:r>
            <a:endParaRPr lang="en-US" altLang="zh-CN" dirty="0"/>
          </a:p>
          <a:p>
            <a:r>
              <a:rPr lang="zh-CN" altLang="en-US" dirty="0"/>
              <a:t>下面是试验结果。</a:t>
            </a:r>
          </a:p>
        </p:txBody>
      </p:sp>
      <p:pic>
        <p:nvPicPr>
          <p:cNvPr id="4" name="6c02e63e586ae432d20c7a8f29cda2b7">
            <a:hlinkClick r:id="" action="ppaction://media"/>
            <a:extLst>
              <a:ext uri="{FF2B5EF4-FFF2-40B4-BE49-F238E27FC236}">
                <a16:creationId xmlns:a16="http://schemas.microsoft.com/office/drawing/2014/main" id="{0BF5282F-1741-461B-5F8B-990F93EDF4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37005" y="212651"/>
            <a:ext cx="4692501" cy="651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644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1556</Words>
  <Application>Microsoft Office PowerPoint</Application>
  <PresentationFormat>宽屏</PresentationFormat>
  <Paragraphs>86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基于stm32f103zet6的正弦波实现 </vt:lpstr>
      <vt:lpstr>1.项目实现的主题思路</vt:lpstr>
      <vt:lpstr>1.正弦波生成函数生成相应的数据量</vt:lpstr>
      <vt:lpstr>PowerPoint 演示文稿</vt:lpstr>
      <vt:lpstr>2.数据量被DMA搬运到DAC上输出 </vt:lpstr>
      <vt:lpstr>3.定时器控制DAC输出频率</vt:lpstr>
      <vt:lpstr>PowerPoint 演示文稿</vt:lpstr>
      <vt:lpstr>DAC与DMA</vt:lpstr>
      <vt:lpstr>4.输出完整可调频的正弦波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基于stm32f103zet6的正弦波实现 </dc:title>
  <dc:creator>这一劫你可躲过</dc:creator>
  <cp:lastModifiedBy>这一劫你可躲过</cp:lastModifiedBy>
  <cp:revision>13</cp:revision>
  <dcterms:created xsi:type="dcterms:W3CDTF">2024-03-25T08:41:39Z</dcterms:created>
  <dcterms:modified xsi:type="dcterms:W3CDTF">2024-03-30T07:33:10Z</dcterms:modified>
</cp:coreProperties>
</file>

<file path=docProps/thumbnail.jpeg>
</file>